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slides/charts/chart1.xml" ContentType="application/vnd.openxmlformats-officedocument.drawingml.char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Default Extension="xlsx" ContentType="application/vnd.openxmlformats-officedocument.spreadsheetml.sheet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83ba966f681b40ff" /><Relationship Type="http://schemas.openxmlformats.org/officeDocument/2006/relationships/extended-properties" Target="/docProps/app.xml" Id="Rb192b416fbd143f6" /><Relationship Type="http://schemas.openxmlformats.org/officeDocument/2006/relationships/officeDocument" Target="/ppt/presentation.xml" Id="R1f1b478834e24f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a094ee0df441ee"/>
  </p:sldMasterIdLst>
  <p:notesMasterIdLst>
    <p:notesMasterId xmlns:r="http://schemas.openxmlformats.org/officeDocument/2006/relationships" r:id="R9e805cf0728241e3"/>
  </p:notesMasterIdLst>
  <p:sldIdLst>
    <p:sldId xmlns:r="http://schemas.openxmlformats.org/officeDocument/2006/relationships" id="256" r:id="R013107ca4e5f4eec"/>
    <p:sldId xmlns:r="http://schemas.openxmlformats.org/officeDocument/2006/relationships" id="257" r:id="Re8f7be489dcb4026"/>
    <p:sldId xmlns:r="http://schemas.openxmlformats.org/officeDocument/2006/relationships" id="258" r:id="Rb9145d52377d4c43"/>
    <p:sldId xmlns:r="http://schemas.openxmlformats.org/officeDocument/2006/relationships" id="259" r:id="R935b5fa8bc5646ac"/>
    <p:sldId xmlns:r="http://schemas.openxmlformats.org/officeDocument/2006/relationships" id="260" r:id="R60588c0b15c845cd"/>
    <p:sldId xmlns:r="http://schemas.openxmlformats.org/officeDocument/2006/relationships" id="261" r:id="R03602ea74dfd4409"/>
    <p:sldId xmlns:r="http://schemas.openxmlformats.org/officeDocument/2006/relationships" id="262" r:id="R589b5e066bbe4ff1"/>
    <p:sldId xmlns:r="http://schemas.openxmlformats.org/officeDocument/2006/relationships" id="263" r:id="Rc959cf9b38a64632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3702e6fd12584319" /><Relationship Type="http://schemas.openxmlformats.org/officeDocument/2006/relationships/slideMaster" Target="/ppt/slideMasters/slideMaster1.xml" Id="Rd7a094ee0df441ee" /><Relationship Type="http://schemas.openxmlformats.org/officeDocument/2006/relationships/notesMaster" Target="/ppt/notesMasters/notesMaster1.xml" Id="R9e805cf0728241e3" /><Relationship Type="http://schemas.openxmlformats.org/officeDocument/2006/relationships/presProps" Target="/ppt/presProps.xml" Id="Rde4e1a10ec504a30" /><Relationship Type="http://schemas.openxmlformats.org/officeDocument/2006/relationships/tableStyles" Target="/ppt/tableStyles.xml" Id="R499c9ee3bd3d401f" /><Relationship Type="http://schemas.openxmlformats.org/officeDocument/2006/relationships/slide" Target="/ppt/slides/slide1.xml" Id="R013107ca4e5f4eec" /><Relationship Type="http://schemas.openxmlformats.org/officeDocument/2006/relationships/slide" Target="/ppt/slides/slide2.xml" Id="Re8f7be489dcb4026" /><Relationship Type="http://schemas.openxmlformats.org/officeDocument/2006/relationships/slide" Target="/ppt/slides/slide3.xml" Id="Rb9145d52377d4c43" /><Relationship Type="http://schemas.openxmlformats.org/officeDocument/2006/relationships/slide" Target="/ppt/slides/slide4.xml" Id="R935b5fa8bc5646ac" /><Relationship Type="http://schemas.openxmlformats.org/officeDocument/2006/relationships/slide" Target="/ppt/slides/slide5.xml" Id="R60588c0b15c845cd" /><Relationship Type="http://schemas.openxmlformats.org/officeDocument/2006/relationships/slide" Target="/ppt/slides/slide6.xml" Id="R03602ea74dfd4409" /><Relationship Type="http://schemas.openxmlformats.org/officeDocument/2006/relationships/slide" Target="/ppt/slides/slide7.xml" Id="R589b5e066bbe4ff1" /><Relationship Type="http://schemas.openxmlformats.org/officeDocument/2006/relationships/slide" Target="/ppt/slides/slide8.xml" Id="Rc959cf9b38a64632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91240c2e2e4743f8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88253a649444471c" /><Relationship Type="http://schemas.openxmlformats.org/officeDocument/2006/relationships/notesMaster" Target="/ppt/notesMasters/notesMaster1.xml" Id="R9e6114ed468c4897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a48ca46da3314941" /><Relationship Type="http://schemas.openxmlformats.org/officeDocument/2006/relationships/notesMaster" Target="/ppt/notesMasters/notesMaster1.xml" Id="Rb64cd21ac137456f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ff7eb01674af4515" /><Relationship Type="http://schemas.openxmlformats.org/officeDocument/2006/relationships/notesMaster" Target="/ppt/notesMasters/notesMaster1.xml" Id="R43419aa74a974710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7c5aaf3347c34ec5" /><Relationship Type="http://schemas.openxmlformats.org/officeDocument/2006/relationships/notesMaster" Target="/ppt/notesMasters/notesMaster1.xml" Id="R2a7dc808a26a4373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c2ba0a5a689d475c" /><Relationship Type="http://schemas.openxmlformats.org/officeDocument/2006/relationships/notesMaster" Target="/ppt/notesMasters/notesMaster1.xml" Id="R818863b86dcd491a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829730eb09ae4282" /><Relationship Type="http://schemas.openxmlformats.org/officeDocument/2006/relationships/notesMaster" Target="/ppt/notesMasters/notesMaster1.xml" Id="R8b0b1c7df10c412c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98f46a0deb974017" /><Relationship Type="http://schemas.openxmlformats.org/officeDocument/2006/relationships/notesMaster" Target="/ppt/notesMasters/notesMaster1.xml" Id="Ra62058635d104bb5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0cf9d7fbd6ac46c0" /><Relationship Type="http://schemas.openxmlformats.org/officeDocument/2006/relationships/notesMaster" Target="/ppt/notesMasters/notesMaster1.xml" Id="Rca62f4e879664092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Изображение из предоставленного PDF. Это иллюстрация, а не подтверждение фактически построенного объекта. Источники: Автономный_модульный_ЦОД_одна_страница.docx; МикроЦОД_1708 2 (3).pdf; ЦОД 04.09.2026 (3).xlsx и сокращённая финансовая модель. Базовый сценарий, предпосылки не подтверждают фактические результаты.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В источнике батарея указана по мощности без ёмкости. Дизель 400 кВт не покрывает полную нагрузку комплекса 949,2 кВт. Источники: Автономный_модульный_ЦОД_одна_страница.docx; МикроЦОД_1708 2 (3).pdf; ЦОД 04.09.2026 (3).xlsx и сокращённая финансовая модель. Базовый сценарий, предпосылки не подтверждают фактические результаты.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Сегменты являются целевыми, а не подтверждённым портфелем заказчиков. Источники: Автономный_модульный_ЦОД_одна_страница.docx; МикроЦОД_1708 2 (3).pdf; ЦОД 04.09.2026 (3).xlsx и сокращённая финансовая модель. Базовый сценарий, предпосылки не подтверждают фактические результаты.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Выручка 2027: 1120 × 8760 × 90% × 90 / 1 000 000. Совместный множитель тарифа: 1,10 × 0,82 = 0,902. Источники: Автономный_модульный_ЦОД_одна_страница.docx; МикроЦОД_1708 2 (3).pdf; ЦОД 04.09.2026 (3).xlsx и сокращённая финансовая модель. Базовый сценарий, предпосылки не подтверждают фактические результаты.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Бюджет базовой конфигурации и индексированное обновление рассчитаны в модели. Источники: Автономный_модульный_ЦОД_одна_страница.docx; МикроЦОД_1708 2 (3).pdf; ЦОД 04.09.2026 (3).xlsx и сокращённая финансовая модель. Базовый сценарий, предпосылки не подтверждают фактические результаты.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Показатели до конца 2031 года. NPV и IRR без продажи бизнеса, с обновлением парка. Полные данные для редактируемого графика взяты из единого расчёта модели. Источники: Автономный_модульный_ЦОД_одна_страница.docx; МикроЦОД_1708 2 (3).pdf; ЦОД 04.09.2026 (3).xlsx и сокращённая финансовая модель. Базовый сценарий, предпосылки не подтверждают фактические результаты.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Поступления после условного налога 13% на выплаты с доли. Гарантированный выход и продажа доли не заложены. Инициатор: 25% при нулевом денежном вкладе. Источники: Автономный_модульный_ЦОД_одна_страница.docx; МикроЦОД_1708 2 (3).pdf; ЦОД 04.09.2026 (3).xlsx и сокращённая финансовая модель. Базовый сценарий, предпосылки не подтверждают фактические результаты.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Стресс рассчитан при целевой загрузке 50%, разгоне 1 месяц и остальных базовых параметрах. Это иллюстрация чувствительности, не прогноз вероятности. Источники: Автономный_модульный_ЦОД_одна_страница.docx; МикроЦОД_1708 2 (3).pdf; ЦОД 04.09.2026 (3).xlsx и сокращённая финансовая модель. Базовый сценарий, предпосылки не подтверждают фактические результаты.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e1c9e0106e47ca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9dac10d8509c4461" /><Relationship Type="http://schemas.openxmlformats.org/officeDocument/2006/relationships/slideLayout" Target="/ppt/slideLayouts/slideLayout1.xml" Id="Rde90ecbee8b44670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90ecbee8b44670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3d9be09a449f6" /><Relationship Type="http://schemas.openxmlformats.org/officeDocument/2006/relationships/image" Target="/ppt/media/image.jpeg" Id="Ra6bbebdbcbcf4635" /><Relationship Type="http://schemas.openxmlformats.org/officeDocument/2006/relationships/notesSlide" Target="/ppt/notesSlides/notesSlide1.xml" Id="Rd57d30b6109940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0bb8c7b5b4a21" /><Relationship Type="http://schemas.openxmlformats.org/officeDocument/2006/relationships/notesSlide" Target="/ppt/notesSlides/notesSlide2.xml" Id="Rbc54da87ae2541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2d2a2164a43ba" /><Relationship Type="http://schemas.openxmlformats.org/officeDocument/2006/relationships/notesSlide" Target="/ppt/notesSlides/notesSlide3.xml" Id="Raf8121685e7b4a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fba954912425d" /><Relationship Type="http://schemas.openxmlformats.org/officeDocument/2006/relationships/notesSlide" Target="/ppt/notesSlides/notesSlide4.xml" Id="R604e06eff04645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4508ca8584af4" /><Relationship Type="http://schemas.openxmlformats.org/officeDocument/2006/relationships/notesSlide" Target="/ppt/notesSlides/notesSlide5.xml" Id="R5622919555c443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d6c260f194389" /><Relationship Type="http://schemas.openxmlformats.org/officeDocument/2006/relationships/chart" Target="/ppt/slides/charts/chart1.xml" Id="R937a6aeaa0604927" /><Relationship Type="http://schemas.openxmlformats.org/officeDocument/2006/relationships/notesSlide" Target="/ppt/notesSlides/notesSlide6.xml" Id="R573b433402504f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a9061de1874f92" /><Relationship Type="http://schemas.openxmlformats.org/officeDocument/2006/relationships/notesSlide" Target="/ppt/notesSlides/notesSlide7.xml" Id="R582a903698c34a3f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db2d763da4738" /><Relationship Type="http://schemas.openxmlformats.org/officeDocument/2006/relationships/notesSlide" Target="/ppt/notesSlides/notesSlide8.xml" Id="Rd1c1c8b5c75b431c" /></Relationships>
</file>

<file path=ppt/slides/charts/_rels/chart1.xml.rels><Relationships xmlns="http://schemas.openxmlformats.org/package/2006/relationships"><Relationship Id="rIdChartSnapshot1" Type="http://schemas.openxmlformats.org/officeDocument/2006/relationships/package" Target="../../embeddings/chart-data-snapshot-001.xlsx"/></Relationships>
</file>

<file path=ppt/slides/charts/chart1.xml><?xml version="1.0" encoding="utf-8"?>
<c:chartSpace xmlns:c="http://schemas.openxmlformats.org/drawingml/2006/chart" xmlns:r="http://schemas.openxmlformats.org/officeDocument/2006/relationships">
  <c:lang val="en-US"/>
  <c:chart>
    <c:plotArea>
      <c:barChart>
        <c:barDir val="col"/>
        <c:grouping val="clustered"/>
        <c:varyColors val="0"/>
        <c:ser>
          <c:idx val="0"/>
          <c:order val="0"/>
          <c:tx>
            <c:v>Выручка</c:v>
          </c:tx>
          <c:spPr>
            <a:solidFill xmlns:a="http://schemas.openxmlformats.org/drawingml/2006/main">
              <a:srgbClr val="2563AA"/>
            </a:solidFill>
          </c:spPr>
          <c:cat>
            <c:numRef>
              <c:f>'Chart Data'!$A$2:$A$6</c:f>
              <c:numCache>
                <c:formatCode>General</c:formatCode>
                <c:ptCount val="5"/>
                <c:pt idx="0">
                  <c:v>2027</c:v>
                </c:pt>
                <c:pt idx="1">
                  <c:v>2028</c:v>
                </c:pt>
                <c:pt idx="2">
                  <c:v>2029</c:v>
                </c:pt>
                <c:pt idx="3">
                  <c:v>2030</c:v>
                </c:pt>
                <c:pt idx="4">
                  <c:v>2031</c:v>
                </c:pt>
              </c:numCache>
            </c:numRef>
          </c:cat>
          <c:val>
            <c:numRef>
              <c:f>'Chart Data'!$B$2:$B$6</c:f>
              <c:numCache>
                <c:formatCode>General</c:formatCode>
                <c:ptCount val="5"/>
                <c:pt idx="0">
                  <c:v>794.707</c:v>
                </c:pt>
                <c:pt idx="1">
                  <c:v>753.828</c:v>
                </c:pt>
                <c:pt idx="2">
                  <c:v>678.023</c:v>
                </c:pt>
                <c:pt idx="3">
                  <c:v>611.576</c:v>
                </c:pt>
                <c:pt idx="4">
                  <c:v>551.642</c:v>
                </c:pt>
              </c:numCache>
            </c:numRef>
          </c:val>
        </c:ser>
        <c:ser>
          <c:idx val="1"/>
          <c:order val="1"/>
          <c:tx>
            <c:v>EBITDA</c:v>
          </c:tx>
          <c:spPr>
            <a:solidFill xmlns:a="http://schemas.openxmlformats.org/drawingml/2006/main">
              <a:srgbClr val="78A4BD"/>
            </a:solidFill>
          </c:spPr>
          <c:cat>
            <c:numRef>
              <c:f>'Chart Data'!$C$2:$C$6</c:f>
              <c:numCache>
                <c:formatCode>General</c:formatCode>
                <c:ptCount val="5"/>
                <c:pt idx="0">
                  <c:v>2027</c:v>
                </c:pt>
                <c:pt idx="1">
                  <c:v>2028</c:v>
                </c:pt>
                <c:pt idx="2">
                  <c:v>2029</c:v>
                </c:pt>
                <c:pt idx="3">
                  <c:v>2030</c:v>
                </c:pt>
                <c:pt idx="4">
                  <c:v>2031</c:v>
                </c:pt>
              </c:numCache>
            </c:numRef>
          </c:cat>
          <c:val>
            <c:numRef>
              <c:f>'Chart Data'!$D$2:$D$6</c:f>
              <c:numCache>
                <c:formatCode>General</c:formatCode>
                <c:ptCount val="5"/>
                <c:pt idx="0">
                  <c:v>722.181</c:v>
                </c:pt>
                <c:pt idx="1">
                  <c:v>686.322</c:v>
                </c:pt>
                <c:pt idx="2">
                  <c:v>615.495</c:v>
                </c:pt>
                <c:pt idx="3">
                  <c:v>537.406</c:v>
                </c:pt>
                <c:pt idx="4">
                  <c:v>480.096</c:v>
                </c:pt>
              </c:numCache>
            </c:numRef>
          </c:val>
        </c:ser>
        <c:dLbls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>
                  <a:latin typeface="Arial"/>
                  <a:ea typeface="Arial"/>
                  <a:cs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  <a:latin typeface="Arial"/>
                <a:ea typeface="Arial"/>
                <a:cs typeface="Arial"/>
              </a:defRPr>
            </a:pPr>
          </a:p>
        </c:txPr>
        <c:crossAx val="48672768"/>
      </c:catAx>
      <c:valAx>
        <c:axId val="48672768"/>
        <c:scaling>
          <c:orientation val="minMax"/>
        </c:scaling>
        <c:delete val="1"/>
        <c:axPos val="l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  <a:latin typeface="Arial"/>
                <a:ea typeface="Arial"/>
                <a:cs typeface="Arial"/>
              </a:defRPr>
            </a:pPr>
          </a:p>
        </c:txPr>
        <c:crossAx val="48650112"/>
        <c:crossBetween val="between"/>
      </c:valAx>
    </c:plotArea>
    <c:legend>
      <c:legendPos val="b"/>
      <c:overlay val="0"/>
      <c:txPr>
        <a:bodyPr xmlns:a="http://schemas.openxmlformats.org/drawingml/2006/main" anchorCtr="1"/>
        <a:lstStyle xmlns:a="http://schemas.openxmlformats.org/drawingml/2006/main"/>
        <a:p xmlns:a="http://schemas.openxmlformats.org/drawingml/2006/main">
          <a:pPr>
            <a:defRPr>
              <a:latin typeface="Arial"/>
              <a:ea typeface="Arial"/>
              <a:cs typeface="Arial"/>
            </a:defRPr>
          </a:pPr>
        </a:p>
      </c:txPr>
    </c:legend>
    <c:plotVisOnly val="1"/>
  </c:chart>
  <c:externalData r:id="rIdChartSnapshot1">
    <c:autoUpdate val="0"/>
  </c:externalData>
</c:chartSpace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152C4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85E5A18-FF3D-409A-97EE-F4705FE8AE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62675"/>
            <a:ext cx="10287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125" b="0">
                <a:solidFill>
                  <a:srgbClr val="BCD0DF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BCD0DF"/>
                </a:solidFill>
                <a:latin typeface="Arial"/>
                <a:ea typeface="Arial"/>
                <a:cs typeface="Arial"/>
              </a:rPr>
              <a:t>Для первого знакомства с проектом. Предварительное предложение.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9F68B85-1BDC-4849-B87C-3BE10FB80D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162675"/>
            <a:ext cx="4286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125" b="0">
                <a:solidFill>
                  <a:srgbClr val="BCD0DF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BCD0D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6035985-3BF1-4832-B44D-BCF8C20985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9125"/>
            <a:ext cx="10668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48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4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Модульный ЦОД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57CD303-EED2-4D6D-8811-BEBCF85C2A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676400"/>
            <a:ext cx="1047750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C9DFEA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C9DFEA"/>
                </a:solidFill>
                <a:latin typeface="Arial"/>
                <a:ea typeface="Arial"/>
                <a:cs typeface="Arial"/>
              </a:rPr>
              <a:t>Вычисления рядом с заказчиком</a:t>
            </a:r>
          </a:p>
          <a:p xmlns:a="http://schemas.openxmlformats.org/drawingml/2006/main">
            <a:pPr>
              <a:defRPr sz="2400" b="0">
                <a:solidFill>
                  <a:srgbClr val="C9DFEA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C9DFEA"/>
                </a:solidFill>
                <a:latin typeface="Arial"/>
                <a:ea typeface="Arial"/>
                <a:cs typeface="Arial"/>
              </a:rPr>
              <a:t>и источником энергии</a:t>
            </a:r>
          </a:p>
        </p:txBody>
      </p:sp>
      <p:pic>
        <p:nvPicPr>
          <p:cNvPr id="1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6bbebdbcbcf4635"/>
          <a:stretch xmlns:a="http://schemas.openxmlformats.org/drawingml/2006/main"/>
        </p:blipFill>
        <p:spPr>
          <a:xfrm xmlns:a="http://schemas.openxmlformats.org/drawingml/2006/main">
            <a:off x="5556250" y="2724150"/>
            <a:ext cx="5842000" cy="3286125"/>
          </a:xfrm>
          <a:prstGeom xmlns:a="http://schemas.openxmlformats.org/drawingml/2006/main" prst="rect">
            <a:avLst/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CBFF1D9-726B-4FB9-A04E-26EF74B824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333750"/>
            <a:ext cx="409575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2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32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7 модулей</a:t>
            </a:r>
          </a:p>
          <a:p xmlns:a="http://schemas.openxmlformats.org/drawingml/2006/main">
            <a:pPr>
              <a:defRPr sz="32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32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70 стоек</a:t>
            </a:r>
          </a:p>
          <a:p xmlns:a="http://schemas.openxmlformats.org/drawingml/2006/main">
            <a:pPr>
              <a:defRPr sz="32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32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1 120 GPU</a:t>
            </a:r>
          </a:p>
        </p:txBody>
      </p:sp>
    </p:spTree>
    <p:extLst>
      <p:ext uri="{BB962C8B-B14F-4D97-AF65-F5344CB8AC3E}">
        <p14:creationId xmlns:p14="http://schemas.microsoft.com/office/powerpoint/2010/main" val="895437204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0C9DB74-53C2-4238-8910-CED152D44F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428625"/>
            <a:ext cx="108585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52C40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152C40"/>
                </a:solidFill>
                <a:latin typeface="Arial"/>
                <a:ea typeface="Arial"/>
                <a:cs typeface="Arial"/>
              </a:rPr>
              <a:t>Продукт: вычислительная инфраструктура в контейнерах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4709BBA-5FD7-4D06-8459-833607E94E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62675"/>
            <a:ext cx="10287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125" b="0">
                <a:solidFill>
                  <a:srgbClr val="526779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26779"/>
                </a:solidFill>
                <a:latin typeface="Arial"/>
                <a:ea typeface="Arial"/>
                <a:cs typeface="Arial"/>
              </a:rPr>
              <a:t>Полная автономность и сроки развёртывания требуют инженерного подтверждения.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05C0D7C-0618-48F1-9797-6D2FC6C97F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162675"/>
            <a:ext cx="4286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125" b="0">
                <a:solidFill>
                  <a:srgbClr val="526779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26779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081285F-981A-414C-BD24-19DCA5EC58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857375"/>
            <a:ext cx="3286125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63AA"/>
          </a:solidFill>
          <a:ln xmlns:a="http://schemas.openxmlformats.org/drawingml/2006/main" w="0">
            <a:noFill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2AA6753-CF21-4730-9BDE-3EF2F60A12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2143125"/>
            <a:ext cx="32861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250" b="1">
                <a:solidFill>
                  <a:srgbClr val="152C40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52C40"/>
                </a:solidFill>
                <a:latin typeface="Arial"/>
                <a:ea typeface="Arial"/>
                <a:cs typeface="Arial"/>
              </a:rPr>
              <a:t>Вычисления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B55A810-5EAC-4FC2-AE05-B440952DBC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2828925"/>
            <a:ext cx="3286125" cy="1666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025" b="0">
                <a:solidFill>
                  <a:srgbClr val="152C40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52C40"/>
                </a:solidFill>
                <a:latin typeface="Arial"/>
                <a:ea typeface="Arial"/>
                <a:cs typeface="Arial"/>
              </a:rPr>
              <a:t>Серверные стойки для аренды GPU, машинного обучения и инференса.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2E91930-A2B8-4DB4-BF67-06445FD10F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1857375"/>
            <a:ext cx="3286125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63AA"/>
          </a:solidFill>
          <a:ln xmlns:a="http://schemas.openxmlformats.org/drawingml/2006/main" w="0">
            <a:noFill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B31D624-E06C-48C6-AB06-48B26D01E4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2143125"/>
            <a:ext cx="32861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250" b="1">
                <a:solidFill>
                  <a:srgbClr val="152C40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52C40"/>
                </a:solidFill>
                <a:latin typeface="Arial"/>
                <a:ea typeface="Arial"/>
                <a:cs typeface="Arial"/>
              </a:rPr>
              <a:t>Инженерия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5DCF81C-B960-4DFB-941D-EB942918B2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2828925"/>
            <a:ext cx="3286125" cy="1666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025" b="0">
                <a:solidFill>
                  <a:srgbClr val="152C40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52C40"/>
                </a:solidFill>
                <a:latin typeface="Arial"/>
                <a:ea typeface="Arial"/>
                <a:cs typeface="Arial"/>
              </a:rPr>
              <a:t>Охлаждение, пожаротушение, связь и удалённое управление.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7DA4D6C-C085-4B65-87EB-7F6D6B227E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8625" y="1857375"/>
            <a:ext cx="3286125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63AA"/>
          </a:solidFill>
          <a:ln xmlns:a="http://schemas.openxmlformats.org/drawingml/2006/main" w="0">
            <a:noFill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987526C-1168-4325-A845-9EB437A9F4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8625" y="2143125"/>
            <a:ext cx="32861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250" b="1">
                <a:solidFill>
                  <a:srgbClr val="152C40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52C40"/>
                </a:solidFill>
                <a:latin typeface="Arial"/>
                <a:ea typeface="Arial"/>
                <a:cs typeface="Arial"/>
              </a:rPr>
              <a:t>Энергия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CEF6C0F-93A7-442F-9FC0-6C036F0126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8625" y="2828925"/>
            <a:ext cx="3286125" cy="1666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025" b="0">
                <a:solidFill>
                  <a:srgbClr val="152C40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52C40"/>
                </a:solidFill>
                <a:latin typeface="Arial"/>
                <a:ea typeface="Arial"/>
                <a:cs typeface="Arial"/>
              </a:rPr>
              <a:t>Газопоршневой энергоцентр с батареями и дизельным резервом.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761CEFE-B2FE-4DBD-A33D-93510584CE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5000625"/>
            <a:ext cx="104775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025" b="0">
                <a:solidFill>
                  <a:srgbClr val="2563AA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2563AA"/>
                </a:solidFill>
                <a:latin typeface="Arial"/>
                <a:ea typeface="Arial"/>
                <a:cs typeface="Arial"/>
              </a:rPr>
              <a:t>Модули можно добавлять по мере спроса.</a:t>
            </a:r>
          </a:p>
          <a:p xmlns:a="http://schemas.openxmlformats.org/drawingml/2006/main">
            <a:pPr>
              <a:defRPr sz="2025" b="0">
                <a:solidFill>
                  <a:srgbClr val="2563AA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2563AA"/>
                </a:solidFill>
                <a:latin typeface="Arial"/>
                <a:ea typeface="Arial"/>
                <a:cs typeface="Arial"/>
              </a:rPr>
              <a:t>В текущем расчёте все 7 контейнеров вводятся одновременно.</a:t>
            </a:r>
          </a:p>
        </p:txBody>
      </p:sp>
    </p:spTree>
    <p:extLst>
      <p:ext uri="{BB962C8B-B14F-4D97-AF65-F5344CB8AC3E}">
        <p14:creationId xmlns:p14="http://schemas.microsoft.com/office/powerpoint/2010/main" val="2081776380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43B44FB-3958-48A6-93E7-518B4FD49F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428625"/>
            <a:ext cx="108585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52C40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152C40"/>
                </a:solidFill>
                <a:latin typeface="Arial"/>
                <a:ea typeface="Arial"/>
                <a:cs typeface="Arial"/>
              </a:rPr>
              <a:t>Покупатели и задачи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BEC94FB-F594-4D3D-B8F1-A83A6AB324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62675"/>
            <a:ext cx="10287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125" b="0">
                <a:solidFill>
                  <a:srgbClr val="526779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26779"/>
                </a:solidFill>
                <a:latin typeface="Arial"/>
                <a:ea typeface="Arial"/>
                <a:cs typeface="Arial"/>
              </a:rPr>
              <a:t>Клиенты и договоры пока не подтверждены. Оценка размера рынка в материалах отсутствует.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1E983DD-0EA4-4F1D-A921-00957B8E92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162675"/>
            <a:ext cx="4286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125" b="0">
                <a:solidFill>
                  <a:srgbClr val="526779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26779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CA78E8F-F294-40B4-A910-414E66AFB0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809750"/>
            <a:ext cx="40957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152C40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152C40"/>
                </a:solidFill>
                <a:latin typeface="Arial"/>
                <a:ea typeface="Arial"/>
                <a:cs typeface="Arial"/>
              </a:rPr>
              <a:t>Промышленные предприятия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BB5796A-C047-4B95-B065-84EA8AC248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0" y="1809750"/>
            <a:ext cx="61912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0">
                <a:solidFill>
                  <a:srgbClr val="152C40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52C40"/>
                </a:solidFill>
                <a:latin typeface="Arial"/>
                <a:ea typeface="Arial"/>
                <a:cs typeface="Arial"/>
              </a:rPr>
              <a:t>Локальные вычисления рядом с данными и производством.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BF8F4E4-624F-48D6-BBE8-3E89781751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2876550"/>
            <a:ext cx="10763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BE3EB"/>
          </a:solidFill>
          <a:ln xmlns:a="http://schemas.openxmlformats.org/drawingml/2006/main" w="0">
            <a:noFill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FB07115-4167-494C-9414-9DC3EC752B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124200"/>
            <a:ext cx="40957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152C40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152C40"/>
                </a:solidFill>
                <a:latin typeface="Arial"/>
                <a:ea typeface="Arial"/>
                <a:cs typeface="Arial"/>
              </a:rPr>
              <a:t>Разработчики ИИ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295016F-E80E-40C0-B09F-544D3C620F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0" y="3124200"/>
            <a:ext cx="61912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0">
                <a:solidFill>
                  <a:srgbClr val="152C40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52C40"/>
                </a:solidFill>
                <a:latin typeface="Arial"/>
                <a:ea typeface="Arial"/>
                <a:cs typeface="Arial"/>
              </a:rPr>
              <a:t>Аренда GPU для обучения, инференса и тестирования моделей.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5EBB5F4-931D-44DF-A231-757ADD8B5B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4191000"/>
            <a:ext cx="10763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BE3EB"/>
          </a:solidFill>
          <a:ln xmlns:a="http://schemas.openxmlformats.org/drawingml/2006/main" w="0">
            <a:noFill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825DB26-2020-4558-8C00-308E479172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4438650"/>
            <a:ext cx="40957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152C40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152C40"/>
                </a:solidFill>
                <a:latin typeface="Arial"/>
                <a:ea typeface="Arial"/>
                <a:cs typeface="Arial"/>
              </a:rPr>
              <a:t>Корпоративные ИТ-службы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7A88369-5E19-4E3B-9574-27A35E690A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0" y="4438650"/>
            <a:ext cx="61912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0">
                <a:solidFill>
                  <a:srgbClr val="152C40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52C40"/>
                </a:solidFill>
                <a:latin typeface="Arial"/>
                <a:ea typeface="Arial"/>
                <a:cs typeface="Arial"/>
              </a:rPr>
              <a:t>Резервная инфраструктура и размещение сервисов.</a:t>
            </a:r>
          </a:p>
        </p:txBody>
      </p:sp>
    </p:spTree>
    <p:extLst>
      <p:ext uri="{BB962C8B-B14F-4D97-AF65-F5344CB8AC3E}">
        <p14:creationId xmlns:p14="http://schemas.microsoft.com/office/powerpoint/2010/main" val="1158377239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9CAD17C-ABFC-4271-895A-5BBB6CC8DD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428625"/>
            <a:ext cx="108585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52C40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152C40"/>
                </a:solidFill>
                <a:latin typeface="Arial"/>
                <a:ea typeface="Arial"/>
                <a:cs typeface="Arial"/>
              </a:rPr>
              <a:t>Выручка зависит от оплаченных GPU-часов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C67B851-7F53-49A1-9E12-12A8ABDFDC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62675"/>
            <a:ext cx="10287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125" b="0">
                <a:solidFill>
                  <a:srgbClr val="526779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26779"/>
                </a:solidFill>
                <a:latin typeface="Arial"/>
                <a:ea typeface="Arial"/>
                <a:cs typeface="Arial"/>
              </a:rPr>
              <a:t>Тариф без НДС. Платная загрузка 90% с запуска является допущением.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23C125C-6898-4366-ABE3-6529376FD3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162675"/>
            <a:ext cx="4286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125" b="0">
                <a:solidFill>
                  <a:srgbClr val="526779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26779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215C8FA-AB8D-4507-945E-BA47510743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714500"/>
            <a:ext cx="3143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975" b="1">
                <a:solidFill>
                  <a:srgbClr val="2563AA"/>
                </a:solidFill>
                <a:latin typeface="Arial"/>
                <a:ea typeface="Arial"/>
                <a:cs typeface="Arial"/>
              </a:defRPr>
            </a:pPr>
            <a:r>
              <a:rPr sz="3975" b="1">
                <a:solidFill>
                  <a:srgbClr val="2563AA"/>
                </a:solidFill>
                <a:latin typeface="Arial"/>
                <a:ea typeface="Arial"/>
                <a:cs typeface="Arial"/>
              </a:rPr>
              <a:t>90 ₽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1AA385D-F4BE-4D23-85CD-FCB7567513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2457450"/>
            <a:ext cx="3143250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00" b="0">
                <a:solidFill>
                  <a:srgbClr val="526779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526779"/>
                </a:solidFill>
                <a:latin typeface="Arial"/>
                <a:ea typeface="Arial"/>
                <a:cs typeface="Arial"/>
              </a:rPr>
              <a:t>за GPU-час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E514080-D6C4-4A25-B7A2-C6AA2CA9A6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1714500"/>
            <a:ext cx="3143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975" b="1">
                <a:solidFill>
                  <a:srgbClr val="2563AA"/>
                </a:solidFill>
                <a:latin typeface="Arial"/>
                <a:ea typeface="Arial"/>
                <a:cs typeface="Arial"/>
              </a:defRPr>
            </a:pPr>
            <a:r>
              <a:rPr sz="3975" b="1">
                <a:solidFill>
                  <a:srgbClr val="2563AA"/>
                </a:solidFill>
                <a:latin typeface="Arial"/>
                <a:ea typeface="Arial"/>
                <a:cs typeface="Arial"/>
              </a:rPr>
              <a:t>90%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1D8C549-921B-4CE5-B053-49E04CEB66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2457450"/>
            <a:ext cx="3143250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00" b="0">
                <a:solidFill>
                  <a:srgbClr val="526779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526779"/>
                </a:solidFill>
                <a:latin typeface="Arial"/>
                <a:ea typeface="Arial"/>
                <a:cs typeface="Arial"/>
              </a:rPr>
              <a:t>платная загрузка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FF25804-CCDD-4B9F-937F-2FCB0D5640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8625" y="1714500"/>
            <a:ext cx="3143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975" b="1">
                <a:solidFill>
                  <a:srgbClr val="2563AA"/>
                </a:solidFill>
                <a:latin typeface="Arial"/>
                <a:ea typeface="Arial"/>
                <a:cs typeface="Arial"/>
              </a:defRPr>
            </a:pPr>
            <a:r>
              <a:rPr sz="3975" b="1">
                <a:solidFill>
                  <a:srgbClr val="2563AA"/>
                </a:solidFill>
                <a:latin typeface="Arial"/>
                <a:ea typeface="Arial"/>
                <a:cs typeface="Arial"/>
              </a:rPr>
              <a:t>1 120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50B1A5A-D738-42F5-9912-45FD7EECE5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8625" y="2457450"/>
            <a:ext cx="3143250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00" b="0">
                <a:solidFill>
                  <a:srgbClr val="526779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526779"/>
                </a:solidFill>
                <a:latin typeface="Arial"/>
                <a:ea typeface="Arial"/>
                <a:cs typeface="Arial"/>
              </a:rPr>
              <a:t>GPU в аренде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EBC8149-935A-4663-B8B9-34343C5567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76675"/>
            <a:ext cx="10858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BE3EB"/>
          </a:solidFill>
          <a:ln xmlns:a="http://schemas.openxmlformats.org/drawingml/2006/main" w="0">
            <a:noFill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CAA2E65-AE78-4297-BA93-109D430A21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4295775"/>
            <a:ext cx="504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4275" b="1">
                <a:solidFill>
                  <a:srgbClr val="2563AA"/>
                </a:solidFill>
                <a:latin typeface="Arial"/>
                <a:ea typeface="Arial"/>
                <a:cs typeface="Arial"/>
              </a:defRPr>
            </a:pPr>
            <a:r>
              <a:rPr sz="4275" b="1">
                <a:solidFill>
                  <a:srgbClr val="2563AA"/>
                </a:solidFill>
                <a:latin typeface="Arial"/>
                <a:ea typeface="Arial"/>
                <a:cs typeface="Arial"/>
              </a:rPr>
              <a:t>794,7 млн ₽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A3E2CB4-D139-4DBD-9847-F1C5B8502D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5172075"/>
            <a:ext cx="5524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0">
                <a:solidFill>
                  <a:srgbClr val="152C40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52C40"/>
                </a:solidFill>
                <a:latin typeface="Arial"/>
                <a:ea typeface="Arial"/>
                <a:cs typeface="Arial"/>
              </a:rPr>
              <a:t>расчётная выручка 2027 года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6B8FF55-75ED-4E67-A25B-87DE15ABE7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4248150"/>
            <a:ext cx="447675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0">
                <a:solidFill>
                  <a:srgbClr val="152C40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52C40"/>
                </a:solidFill>
                <a:latin typeface="Arial"/>
                <a:ea typeface="Arial"/>
                <a:cs typeface="Arial"/>
              </a:rPr>
              <a:t>С 2028 года тариф снижается</a:t>
            </a:r>
          </a:p>
          <a:p xmlns:a="http://schemas.openxmlformats.org/drawingml/2006/main">
            <a:pPr>
              <a:defRPr sz="2100" b="0">
                <a:solidFill>
                  <a:srgbClr val="152C40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52C40"/>
                </a:solidFill>
                <a:latin typeface="Arial"/>
                <a:ea typeface="Arial"/>
                <a:cs typeface="Arial"/>
              </a:rPr>
              <a:t>на 9,8% в год с учётом роста</a:t>
            </a:r>
          </a:p>
          <a:p xmlns:a="http://schemas.openxmlformats.org/drawingml/2006/main">
            <a:pPr>
              <a:defRPr sz="2100" b="0">
                <a:solidFill>
                  <a:srgbClr val="152C40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52C40"/>
                </a:solidFill>
                <a:latin typeface="Arial"/>
                <a:ea typeface="Arial"/>
                <a:cs typeface="Arial"/>
              </a:rPr>
              <a:t>и технологического удешевления.</a:t>
            </a:r>
          </a:p>
        </p:txBody>
      </p:sp>
    </p:spTree>
    <p:extLst>
      <p:ext uri="{BB962C8B-B14F-4D97-AF65-F5344CB8AC3E}">
        <p14:creationId xmlns:p14="http://schemas.microsoft.com/office/powerpoint/2010/main" val="191228430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6C8C063-509E-4216-A2AB-18A338BAFE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428625"/>
            <a:ext cx="108585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52C40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152C40"/>
                </a:solidFill>
                <a:latin typeface="Arial"/>
                <a:ea typeface="Arial"/>
                <a:cs typeface="Arial"/>
              </a:rPr>
              <a:t>Бюджет запуска и обновления оборудования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88DE2B9-E97F-407D-BC36-C533FA58FF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62675"/>
            <a:ext cx="10287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125" b="0">
                <a:solidFill>
                  <a:srgbClr val="526779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26779"/>
                </a:solidFill>
                <a:latin typeface="Arial"/>
                <a:ea typeface="Arial"/>
                <a:cs typeface="Arial"/>
              </a:rPr>
              <a:t>Все суммы с НДС. Первоначальный бюджет не включает последующее обновление парка.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7DB67BC-D40A-4481-954B-DD77E02D19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162675"/>
            <a:ext cx="4286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125" b="0">
                <a:solidFill>
                  <a:srgbClr val="526779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26779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66CB1EC-A50B-45C4-B5CB-7E59D88F82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657350"/>
            <a:ext cx="5334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975" b="1">
                <a:solidFill>
                  <a:srgbClr val="2563AA"/>
                </a:solidFill>
                <a:latin typeface="Arial"/>
                <a:ea typeface="Arial"/>
                <a:cs typeface="Arial"/>
              </a:defRPr>
            </a:pPr>
            <a:r>
              <a:rPr sz="3975" b="1">
                <a:solidFill>
                  <a:srgbClr val="2563AA"/>
                </a:solidFill>
                <a:latin typeface="Arial"/>
                <a:ea typeface="Arial"/>
                <a:cs typeface="Arial"/>
              </a:rPr>
              <a:t>1 292,6 млн ₽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806F1BD-80A6-4B62-A429-95D169FE31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2400300"/>
            <a:ext cx="5334000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00" b="0">
                <a:solidFill>
                  <a:srgbClr val="526779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526779"/>
                </a:solidFill>
                <a:latin typeface="Arial"/>
                <a:ea typeface="Arial"/>
                <a:cs typeface="Arial"/>
              </a:rPr>
              <a:t>первоначальные вложения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0183E57-E056-4B6E-B43B-E5E7346EF0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524250"/>
            <a:ext cx="41910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152C40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52C40"/>
                </a:solidFill>
                <a:latin typeface="Arial"/>
                <a:ea typeface="Arial"/>
                <a:cs typeface="Arial"/>
              </a:rPr>
              <a:t>Оснащённые стойки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DA9F970-5976-4CDD-BB5A-E33FC8A857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524250"/>
            <a:ext cx="26670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152C40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52C40"/>
                </a:solidFill>
                <a:latin typeface="Arial"/>
                <a:ea typeface="Arial"/>
                <a:cs typeface="Arial"/>
              </a:rPr>
              <a:t>840,0 млн ₽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5216F08-6AC2-469B-B05F-BBCF63E647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4029075"/>
            <a:ext cx="41910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152C40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52C40"/>
                </a:solidFill>
                <a:latin typeface="Arial"/>
                <a:ea typeface="Arial"/>
                <a:cs typeface="Arial"/>
              </a:rPr>
              <a:t>Контейнеры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449CE6C-3F9E-4F78-98A4-C93E0E0434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029075"/>
            <a:ext cx="26670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152C40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52C40"/>
                </a:solidFill>
                <a:latin typeface="Arial"/>
                <a:ea typeface="Arial"/>
                <a:cs typeface="Arial"/>
              </a:rPr>
              <a:t>315,0 млн ₽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DE1937D-7507-4E32-9BEA-0E7082EFC7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4533900"/>
            <a:ext cx="41910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152C40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52C40"/>
                </a:solidFill>
                <a:latin typeface="Arial"/>
                <a:ea typeface="Arial"/>
                <a:cs typeface="Arial"/>
              </a:rPr>
              <a:t>Энергоцентр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2ABD07F-90B9-47CC-B6DF-8F10704F17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533900"/>
            <a:ext cx="26670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152C40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52C40"/>
                </a:solidFill>
                <a:latin typeface="Arial"/>
                <a:ea typeface="Arial"/>
                <a:cs typeface="Arial"/>
              </a:rPr>
              <a:t>126,0 млн ₽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C3E9364-94F3-4D51-962F-AEEBEC0895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5038725"/>
            <a:ext cx="41910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152C40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52C40"/>
                </a:solidFill>
                <a:latin typeface="Arial"/>
                <a:ea typeface="Arial"/>
                <a:cs typeface="Arial"/>
              </a:rPr>
              <a:t>Площадка и проектирование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944412E-7E62-4359-9BFF-4F0D7F0A12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5038725"/>
            <a:ext cx="26670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152C40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52C40"/>
                </a:solidFill>
                <a:latin typeface="Arial"/>
                <a:ea typeface="Arial"/>
                <a:cs typeface="Arial"/>
              </a:rPr>
              <a:t>11,6 млн ₽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4DF2144-4636-4DCE-AE9E-B10DCC69CE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96225" y="1743075"/>
            <a:ext cx="9525" cy="398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BE3EB"/>
          </a:solidFill>
          <a:ln xmlns:a="http://schemas.openxmlformats.org/drawingml/2006/main" w="0">
            <a:noFill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8AC92AA-AD20-45F3-AD38-E19A4D86E3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1924050"/>
            <a:ext cx="3000375" cy="1219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375" b="1">
                <a:solidFill>
                  <a:srgbClr val="2563AA"/>
                </a:solidFill>
                <a:latin typeface="Arial"/>
                <a:ea typeface="Arial"/>
                <a:cs typeface="Arial"/>
              </a:defRPr>
            </a:pPr>
            <a:r>
              <a:rPr sz="3375" b="1">
                <a:solidFill>
                  <a:srgbClr val="2563AA"/>
                </a:solidFill>
                <a:latin typeface="Arial"/>
                <a:ea typeface="Arial"/>
                <a:cs typeface="Arial"/>
              </a:rPr>
              <a:t>912,9 млн ₽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C53C2CD-8C70-4E86-BAFA-8168848D72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3352800"/>
            <a:ext cx="30480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025" b="0">
                <a:solidFill>
                  <a:srgbClr val="152C40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52C40"/>
                </a:solidFill>
                <a:latin typeface="Arial"/>
                <a:ea typeface="Arial"/>
                <a:cs typeface="Arial"/>
              </a:rPr>
              <a:t>обновление</a:t>
            </a:r>
          </a:p>
          <a:p xmlns:a="http://schemas.openxmlformats.org/drawingml/2006/main">
            <a:pPr>
              <a:defRPr sz="2025" b="0">
                <a:solidFill>
                  <a:srgbClr val="152C40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52C40"/>
                </a:solidFill>
                <a:latin typeface="Arial"/>
                <a:ea typeface="Arial"/>
                <a:cs typeface="Arial"/>
              </a:rPr>
              <a:t>GPU-оборудования</a:t>
            </a:r>
          </a:p>
          <a:p xmlns:a="http://schemas.openxmlformats.org/drawingml/2006/main">
            <a:pPr>
              <a:defRPr sz="2025" b="0">
                <a:solidFill>
                  <a:srgbClr val="152C40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52C40"/>
                </a:solidFill>
                <a:latin typeface="Arial"/>
                <a:ea typeface="Arial"/>
                <a:cs typeface="Arial"/>
              </a:rPr>
              <a:t>в январе 2030 года</a:t>
            </a:r>
          </a:p>
        </p:txBody>
      </p:sp>
    </p:spTree>
    <p:extLst>
      <p:ext uri="{BB962C8B-B14F-4D97-AF65-F5344CB8AC3E}">
        <p14:creationId xmlns:p14="http://schemas.microsoft.com/office/powerpoint/2010/main" val="940563225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9B1E785-8277-4E99-AE70-B06076D11F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428625"/>
            <a:ext cx="108585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52C40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152C40"/>
                </a:solidFill>
                <a:latin typeface="Arial"/>
                <a:ea typeface="Arial"/>
                <a:cs typeface="Arial"/>
              </a:rPr>
              <a:t>Прогноз работы проекта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6C76F17-5D72-4FF6-B9C1-BACCD2D857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62675"/>
            <a:ext cx="10287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125" b="0">
                <a:solidFill>
                  <a:srgbClr val="526779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26779"/>
                </a:solidFill>
                <a:latin typeface="Arial"/>
                <a:ea typeface="Arial"/>
                <a:cs typeface="Arial"/>
              </a:rPr>
              <a:t>Базовый сценарий. Млн ₽. EBITDA не равна денежным выплатам инвестору.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20385D3-57F6-42BE-B683-15A0E89A24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162675"/>
            <a:ext cx="4286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125" b="0">
                <a:solidFill>
                  <a:srgbClr val="526779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26779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graphicFrame>
        <p:nvGraphicFramePr>
          <p:cNvPr id="12" name="Chart"/>
          <p:cNvGraphicFramePr/>
          <p:nvPr/>
        </p:nvGraphicFramePr>
        <p:xfrm>
          <a:off xmlns:a="http://schemas.openxmlformats.org/drawingml/2006/main" x="619125" y="1685925"/>
          <a:ext xmlns:a="http://schemas.openxmlformats.org/drawingml/2006/main" cx="7334250" cy="400050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937a6aeaa0604927"/>
          </a:graphicData>
        </a:graphic>
      </p:graphicFrame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B3C8DD3-8ABD-411E-BACD-41026B26CF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0125" y="1838325"/>
            <a:ext cx="2762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975" b="1">
                <a:solidFill>
                  <a:srgbClr val="2563AA"/>
                </a:solidFill>
                <a:latin typeface="Arial"/>
                <a:ea typeface="Arial"/>
                <a:cs typeface="Arial"/>
              </a:defRPr>
            </a:pPr>
            <a:r>
              <a:rPr sz="3975" b="1">
                <a:solidFill>
                  <a:srgbClr val="2563AA"/>
                </a:solidFill>
                <a:latin typeface="Arial"/>
                <a:ea typeface="Arial"/>
                <a:cs typeface="Arial"/>
              </a:rPr>
              <a:t>39,9%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5C2E4DF-00EC-425E-8B93-88201D7276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0125" y="2581275"/>
            <a:ext cx="2762250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00" b="0">
                <a:solidFill>
                  <a:srgbClr val="526779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526779"/>
                </a:solidFill>
                <a:latin typeface="Arial"/>
                <a:ea typeface="Arial"/>
                <a:cs typeface="Arial"/>
              </a:rPr>
              <a:t>IRR проекта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37F49F2-0021-49C3-B5EF-A73E794992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0125" y="3810000"/>
            <a:ext cx="2762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975" b="1">
                <a:solidFill>
                  <a:srgbClr val="2563AA"/>
                </a:solidFill>
                <a:latin typeface="Arial"/>
                <a:ea typeface="Arial"/>
                <a:cs typeface="Arial"/>
              </a:defRPr>
            </a:pPr>
            <a:r>
              <a:rPr sz="3975" b="1">
                <a:solidFill>
                  <a:srgbClr val="2563AA"/>
                </a:solidFill>
                <a:latin typeface="Arial"/>
                <a:ea typeface="Arial"/>
                <a:cs typeface="Arial"/>
              </a:rPr>
              <a:t>446,5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1CEEC58-127F-4409-9DD6-321FDB40B4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0125" y="4552950"/>
            <a:ext cx="2762250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00" b="0">
                <a:solidFill>
                  <a:srgbClr val="526779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526779"/>
                </a:solidFill>
                <a:latin typeface="Arial"/>
                <a:ea typeface="Arial"/>
                <a:cs typeface="Arial"/>
              </a:rPr>
              <a:t>NPV, млн ₽</a:t>
            </a:r>
          </a:p>
          <a:p xmlns:a="http://schemas.openxmlformats.org/drawingml/2006/main">
            <a:pPr>
              <a:defRPr sz="1800" b="0">
                <a:solidFill>
                  <a:srgbClr val="526779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526779"/>
                </a:solidFill>
                <a:latin typeface="Arial"/>
                <a:ea typeface="Arial"/>
                <a:cs typeface="Arial"/>
              </a:rPr>
              <a:t>при ставке 12%</a:t>
            </a:r>
          </a:p>
        </p:txBody>
      </p:sp>
    </p:spTree>
    <p:extLst>
      <p:ext uri="{BB962C8B-B14F-4D97-AF65-F5344CB8AC3E}">
        <p14:creationId xmlns:p14="http://schemas.microsoft.com/office/powerpoint/2010/main" val="1108189207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F6FAB36-CECE-4299-A898-EDDAE11D22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428625"/>
            <a:ext cx="108585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52C40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152C40"/>
                </a:solidFill>
                <a:latin typeface="Arial"/>
                <a:ea typeface="Arial"/>
                <a:cs typeface="Arial"/>
              </a:rPr>
              <a:t>Предварительные условия участия инвестора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F844A2E-4A3C-4A8E-90E2-1108829DCE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62675"/>
            <a:ext cx="10287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125" b="0">
                <a:solidFill>
                  <a:srgbClr val="526779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26779"/>
                </a:solidFill>
                <a:latin typeface="Arial"/>
                <a:ea typeface="Arial"/>
                <a:cs typeface="Arial"/>
              </a:rPr>
              <a:t>Условия сделки и внешний заём требуют согласования. Неденежный вклад инициатора не оценён.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5EC5551-D1C3-49C0-ACD8-99A3D6669D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162675"/>
            <a:ext cx="4286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125" b="0">
                <a:solidFill>
                  <a:srgbClr val="526779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26779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8D43DF3-E5E6-4C8E-BE10-1E7B5EAD4F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752600"/>
            <a:ext cx="3143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975" b="1">
                <a:solidFill>
                  <a:srgbClr val="2563AA"/>
                </a:solidFill>
                <a:latin typeface="Arial"/>
                <a:ea typeface="Arial"/>
                <a:cs typeface="Arial"/>
              </a:defRPr>
            </a:pPr>
            <a:r>
              <a:rPr sz="3975" b="1">
                <a:solidFill>
                  <a:srgbClr val="2563AA"/>
                </a:solidFill>
                <a:latin typeface="Arial"/>
                <a:ea typeface="Arial"/>
                <a:cs typeface="Arial"/>
              </a:rPr>
              <a:t>500 млн ₽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1C6C0E8-7638-49C3-9B3A-7C2EEB9650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2495550"/>
            <a:ext cx="3143250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00" b="0">
                <a:solidFill>
                  <a:srgbClr val="526779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526779"/>
                </a:solidFill>
                <a:latin typeface="Arial"/>
                <a:ea typeface="Arial"/>
                <a:cs typeface="Arial"/>
              </a:rPr>
              <a:t>вклад инвестора в капитал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F480444-CE17-49DE-A275-EFABF1F576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1752600"/>
            <a:ext cx="3143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975" b="1">
                <a:solidFill>
                  <a:srgbClr val="2563AA"/>
                </a:solidFill>
                <a:latin typeface="Arial"/>
                <a:ea typeface="Arial"/>
                <a:cs typeface="Arial"/>
              </a:defRPr>
            </a:pPr>
            <a:r>
              <a:rPr sz="3975" b="1">
                <a:solidFill>
                  <a:srgbClr val="2563AA"/>
                </a:solidFill>
                <a:latin typeface="Arial"/>
                <a:ea typeface="Arial"/>
                <a:cs typeface="Arial"/>
              </a:rPr>
              <a:t>75%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65FC8D3-69B5-4E83-A55F-680012F936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2495550"/>
            <a:ext cx="3143250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00" b="0">
                <a:solidFill>
                  <a:srgbClr val="526779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526779"/>
                </a:solidFill>
                <a:latin typeface="Arial"/>
                <a:ea typeface="Arial"/>
                <a:cs typeface="Arial"/>
              </a:rPr>
              <a:t>доля инвестора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8B5655E-422A-4BA7-8DB2-DE333EF932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8625" y="1752600"/>
            <a:ext cx="3143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975" b="1">
                <a:solidFill>
                  <a:srgbClr val="2563AA"/>
                </a:solidFill>
                <a:latin typeface="Arial"/>
                <a:ea typeface="Arial"/>
                <a:cs typeface="Arial"/>
              </a:defRPr>
            </a:pPr>
            <a:r>
              <a:rPr sz="3975" b="1">
                <a:solidFill>
                  <a:srgbClr val="2563AA"/>
                </a:solidFill>
                <a:latin typeface="Arial"/>
                <a:ea typeface="Arial"/>
                <a:cs typeface="Arial"/>
              </a:rPr>
              <a:t>15,8%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47CC266-191D-41EC-A3D8-0E949B3B15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8625" y="2495550"/>
            <a:ext cx="3143250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00" b="0">
                <a:solidFill>
                  <a:srgbClr val="526779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526779"/>
                </a:solidFill>
                <a:latin typeface="Arial"/>
                <a:ea typeface="Arial"/>
                <a:cs typeface="Arial"/>
              </a:rPr>
              <a:t>IRR инвестора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DE25B9F-EDC8-4516-97C8-0C045BF642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914775"/>
            <a:ext cx="10858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75" b="1">
                <a:solidFill>
                  <a:srgbClr val="152C40"/>
                </a:solidFill>
                <a:latin typeface="Arial"/>
                <a:ea typeface="Arial"/>
                <a:cs typeface="Arial"/>
              </a:defRPr>
            </a:pPr>
            <a:r>
              <a:rPr sz="2475" b="1">
                <a:solidFill>
                  <a:srgbClr val="152C40"/>
                </a:solidFill>
                <a:latin typeface="Arial"/>
                <a:ea typeface="Arial"/>
                <a:cs typeface="Arial"/>
              </a:rPr>
              <a:t>710,2 млн ₽ поступлений до конца 2031 года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A18EE25-E9A1-452E-AE88-9BC278EA0B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4733925"/>
            <a:ext cx="10858500" cy="1209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025" b="0">
                <a:solidFill>
                  <a:srgbClr val="152C40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52C40"/>
                </a:solidFill>
                <a:latin typeface="Arial"/>
                <a:ea typeface="Arial"/>
                <a:cs typeface="Arial"/>
              </a:rPr>
              <a:t>Возврат вложений: 3,8 года от взноса в капитал.</a:t>
            </a:r>
          </a:p>
          <a:p xmlns:a="http://schemas.openxmlformats.org/drawingml/2006/main">
            <a:pPr>
              <a:defRPr sz="2025" b="0">
                <a:solidFill>
                  <a:srgbClr val="152C40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52C40"/>
                </a:solidFill>
                <a:latin typeface="Arial"/>
                <a:ea typeface="Arial"/>
                <a:cs typeface="Arial"/>
              </a:rPr>
              <a:t>Выплаты после долга, в пределах денег и накопленной прибыли.</a:t>
            </a:r>
          </a:p>
          <a:p xmlns:a="http://schemas.openxmlformats.org/drawingml/2006/main">
            <a:pPr>
              <a:defRPr sz="2025" b="0">
                <a:solidFill>
                  <a:srgbClr val="152C40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52C40"/>
                </a:solidFill>
                <a:latin typeface="Arial"/>
                <a:ea typeface="Arial"/>
                <a:cs typeface="Arial"/>
              </a:rPr>
              <a:t>Дополнительно нужен внешний заём с пиком 747,8 млн ₽.</a:t>
            </a:r>
          </a:p>
        </p:txBody>
      </p:sp>
    </p:spTree>
    <p:extLst>
      <p:ext uri="{BB962C8B-B14F-4D97-AF65-F5344CB8AC3E}">
        <p14:creationId xmlns:p14="http://schemas.microsoft.com/office/powerpoint/2010/main" val="1321141352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363A5F6-3372-495A-B561-00A9890957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428625"/>
            <a:ext cx="108585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52C40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152C40"/>
                </a:solidFill>
                <a:latin typeface="Arial"/>
                <a:ea typeface="Arial"/>
                <a:cs typeface="Arial"/>
              </a:rPr>
              <a:t>Перед сделкой нужно подтвердить спрос и бюджет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3F69DFD-CDF9-4203-BCA8-A252520F9E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62675"/>
            <a:ext cx="10287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125" b="0">
                <a:solidFill>
                  <a:srgbClr val="526779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26779"/>
                </a:solidFill>
                <a:latin typeface="Arial"/>
                <a:ea typeface="Arial"/>
                <a:cs typeface="Arial"/>
              </a:rPr>
              <a:t>Команда, юридическое лицо и площадка пока не раскрыты в исходных материалах.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C11F835-000B-4B7C-AD39-A196A6FD95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162675"/>
            <a:ext cx="4286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125" b="0">
                <a:solidFill>
                  <a:srgbClr val="526779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26779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47CAF84-9822-4B27-90A9-EDB10C483C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647825"/>
            <a:ext cx="53340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325" b="1">
                <a:solidFill>
                  <a:srgbClr val="152C40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52C40"/>
                </a:solidFill>
                <a:latin typeface="Arial"/>
                <a:ea typeface="Arial"/>
                <a:cs typeface="Arial"/>
              </a:rPr>
              <a:t>Чувствительность к спросу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B4344FF-3E69-4879-A629-9D4A5F35F5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2466975"/>
            <a:ext cx="54292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1">
                <a:solidFill>
                  <a:srgbClr val="2563AA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2563AA"/>
                </a:solidFill>
                <a:latin typeface="Arial"/>
                <a:ea typeface="Arial"/>
                <a:cs typeface="Arial"/>
              </a:rPr>
              <a:t>90% загрузки: NPV 446,5 млн ₽</a:t>
            </a:r>
          </a:p>
          <a:p xmlns:a="http://schemas.openxmlformats.org/drawingml/2006/main">
            <a:pPr>
              <a:defRPr sz="2400" b="1">
                <a:solidFill>
                  <a:srgbClr val="2563AA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2563AA"/>
                </a:solidFill>
                <a:latin typeface="Arial"/>
                <a:ea typeface="Arial"/>
                <a:cs typeface="Arial"/>
              </a:rPr>
              <a:t>50% загрузки: NPV -411,9 млн ₽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66E3160-A0CE-4949-84A5-0CF99AF324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4067175"/>
            <a:ext cx="5191125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025" b="0">
                <a:solidFill>
                  <a:srgbClr val="152C40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52C40"/>
                </a:solidFill>
                <a:latin typeface="Arial"/>
                <a:ea typeface="Arial"/>
                <a:cs typeface="Arial"/>
              </a:rPr>
              <a:t>При одинаковых остальных параметрах.</a:t>
            </a:r>
          </a:p>
          <a:p xmlns:a="http://schemas.openxmlformats.org/drawingml/2006/main">
            <a:pPr>
              <a:defRPr sz="2025" b="0">
                <a:solidFill>
                  <a:srgbClr val="152C40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52C40"/>
                </a:solidFill>
                <a:latin typeface="Arial"/>
                <a:ea typeface="Arial"/>
                <a:cs typeface="Arial"/>
              </a:rPr>
              <a:t>Сценарий слабого спроса меняет</a:t>
            </a:r>
          </a:p>
          <a:p xmlns:a="http://schemas.openxmlformats.org/drawingml/2006/main">
            <a:pPr>
              <a:defRPr sz="2025" b="0">
                <a:solidFill>
                  <a:srgbClr val="152C40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52C40"/>
                </a:solidFill>
                <a:latin typeface="Arial"/>
                <a:ea typeface="Arial"/>
                <a:cs typeface="Arial"/>
              </a:rPr>
              <a:t>инвестиционный результат.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49B17C1-2D36-4EF9-A5E5-136A4B5E3E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1647825"/>
            <a:ext cx="4476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325" b="1">
                <a:solidFill>
                  <a:srgbClr val="152C40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52C40"/>
                </a:solidFill>
                <a:latin typeface="Arial"/>
                <a:ea typeface="Arial"/>
                <a:cs typeface="Arial"/>
              </a:rPr>
              <a:t>Следующий шаг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3B3C62D-EC9F-406D-8386-9C6CD0B94A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2438400"/>
            <a:ext cx="4572000" cy="2905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025" b="0">
                <a:solidFill>
                  <a:srgbClr val="152C40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52C40"/>
                </a:solidFill>
                <a:latin typeface="Arial"/>
                <a:ea typeface="Arial"/>
                <a:cs typeface="Arial"/>
              </a:rPr>
              <a:t>Договоры или платные пилоты</a:t>
            </a:r>
          </a:p>
          <a:p xmlns:a="http://schemas.openxmlformats.org/drawingml/2006/main">
            <a:pPr>
              <a:defRPr sz="2025" b="0">
                <a:solidFill>
                  <a:srgbClr val="152C40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52C40"/>
                </a:solidFill>
                <a:latin typeface="Arial"/>
                <a:ea typeface="Arial"/>
                <a:cs typeface="Arial"/>
              </a:rPr>
              <a:t>Смета и предложения поставщиков</a:t>
            </a:r>
          </a:p>
          <a:p xmlns:a="http://schemas.openxmlformats.org/drawingml/2006/main">
            <a:pPr>
              <a:defRPr sz="2025" b="0">
                <a:solidFill>
                  <a:srgbClr val="152C40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52C40"/>
                </a:solidFill>
                <a:latin typeface="Arial"/>
                <a:ea typeface="Arial"/>
                <a:cs typeface="Arial"/>
              </a:rPr>
              <a:t>Площадка, энергия и связь</a:t>
            </a:r>
          </a:p>
          <a:p xmlns:a="http://schemas.openxmlformats.org/drawingml/2006/main">
            <a:pPr>
              <a:defRPr sz="2025" b="0">
                <a:solidFill>
                  <a:srgbClr val="152C40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52C40"/>
                </a:solidFill>
                <a:latin typeface="Arial"/>
                <a:ea typeface="Arial"/>
                <a:cs typeface="Arial"/>
              </a:rPr>
              <a:t>Команда и структура владения</a:t>
            </a:r>
          </a:p>
          <a:p xmlns:a="http://schemas.openxmlformats.org/drawingml/2006/main">
            <a:pPr>
              <a:defRPr sz="2025" b="0">
                <a:solidFill>
                  <a:srgbClr val="152C40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52C40"/>
                </a:solidFill>
                <a:latin typeface="Arial"/>
                <a:ea typeface="Arial"/>
                <a:cs typeface="Arial"/>
              </a:rPr>
              <a:t>Условия капитала и займа</a:t>
            </a:r>
          </a:p>
        </p:txBody>
      </p:sp>
    </p:spTree>
    <p:extLst>
      <p:ext uri="{BB962C8B-B14F-4D97-AF65-F5344CB8AC3E}">
        <p14:creationId xmlns:p14="http://schemas.microsoft.com/office/powerpoint/2010/main" val="1349785272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2026-09-10T18:47:32.0540000Z</dcterms:created>
  <dcterms:modified xsi:type="dcterms:W3CDTF">2026-09-10T18:47:32.0540000Z</dcterms:modified>
</coreProperties>
</file>